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16"/>
  </p:notesMasterIdLst>
  <p:sldIdLst>
    <p:sldId id="256" r:id="rId2"/>
    <p:sldId id="266" r:id="rId3"/>
    <p:sldId id="267" r:id="rId4"/>
    <p:sldId id="269" r:id="rId5"/>
    <p:sldId id="268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</p:sldIdLst>
  <p:sldSz cx="9144000" cy="6858000" type="screen4x3"/>
  <p:notesSz cx="6858000" cy="9144000"/>
  <p:defaultTextStyle>
    <a:defPPr>
      <a:defRPr lang="en-CA"/>
    </a:defPPr>
    <a:lvl1pPr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00FFCC"/>
    <a:srgbClr val="00CC99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50" autoAdjust="0"/>
    <p:restoredTop sz="94836" autoAdjust="0"/>
  </p:normalViewPr>
  <p:slideViewPr>
    <p:cSldViewPr snapToGrid="0">
      <p:cViewPr>
        <p:scale>
          <a:sx n="75" d="100"/>
          <a:sy n="75" d="100"/>
        </p:scale>
        <p:origin x="-1002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endParaRPr lang="en-CA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endParaRPr lang="en-CA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endParaRPr lang="en-CA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fld id="{9A86BE13-2A8A-4E25-81BE-85E586BD94BE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3959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CF6A0C-130A-4F8D-B7FE-C632F3660901}" type="slidenum">
              <a:rPr lang="en-CA"/>
              <a:pPr/>
              <a:t>1</a:t>
            </a:fld>
            <a:endParaRPr lang="en-CA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8229600" cy="1143000"/>
          </a:xfrm>
        </p:spPr>
        <p:txBody>
          <a:bodyPr/>
          <a:lstStyle>
            <a:lvl1pPr algn="r"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CA" noProof="0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11575" y="2819400"/>
            <a:ext cx="5051425" cy="12954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CA" noProof="0" smtClean="0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505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934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1AB4BDB-BD98-45DF-A52B-571674D87F96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4687A1-FCAD-4CE7-BE6B-2BC0E72FA678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88477538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304800"/>
            <a:ext cx="1752600" cy="5662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2600" y="304800"/>
            <a:ext cx="5105400" cy="5662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5B4C80-EDF1-4639-B62A-15224202F22C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2315050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EA898D-FDCF-4359-A87B-1267056DF533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95944982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9C63C5-75C2-416E-BBE3-8999487FDB13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53194808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2600" y="1395413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395413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D8716-932B-49C7-9849-C80D27E9DFB5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5973766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68F087-5B04-43A5-8615-9B8DEB4CA518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1283762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64EC70-F9F5-4223-90B7-52EC0AE298D9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3983140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5292B-0695-4DF2-B6B4-632795E1E607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7158268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0365D3-239E-40C0-A684-154E7666DD8F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07007996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15756A-15CD-4CB0-9497-96833049567E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75379983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04800"/>
            <a:ext cx="7010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395413"/>
            <a:ext cx="70104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 Second level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05000" y="64008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endParaRPr lang="en-CA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6413" y="6400800"/>
            <a:ext cx="2084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endParaRPr lang="en-CA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4008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fld id="{DFD7E7FB-1937-47CD-8D18-9515F5A38E12}" type="slidenum">
              <a:rPr lang="en-CA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2200" i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4388" y="1339850"/>
            <a:ext cx="7429500" cy="1143000"/>
          </a:xfrm>
        </p:spPr>
        <p:txBody>
          <a:bodyPr/>
          <a:lstStyle/>
          <a:p>
            <a:r>
              <a:rPr lang="en-CA" dirty="0" smtClean="0"/>
              <a:t>Chess AI’s, How do they work?</a:t>
            </a:r>
            <a:endParaRPr lang="en-CA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92438" y="2768600"/>
            <a:ext cx="5248275" cy="110966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CA" b="1" dirty="0" smtClean="0"/>
              <a:t>Math Club 10/03/2011</a:t>
            </a:r>
            <a:endParaRPr lang="en-CA" b="1" i="1" dirty="0"/>
          </a:p>
        </p:txBody>
      </p:sp>
      <p:pic>
        <p:nvPicPr>
          <p:cNvPr id="1026" name="Picture 2" descr="http://1.bp.blogspot.com/_2fdwS3Y1VhU/TLVBO2SySqI/AAAAAAAAnoQ/d5bov-Aq7Jg/s400/Sipmsons_Chess_set_0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652" y="3458308"/>
            <a:ext cx="3235569" cy="3235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How far can we go now?</a:t>
            </a:r>
            <a:endParaRPr lang="en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52600" y="1395412"/>
                <a:ext cx="7010400" cy="4941887"/>
              </a:xfrm>
            </p:spPr>
            <p:txBody>
              <a:bodyPr/>
              <a:lstStyle/>
              <a:p>
                <a:r>
                  <a:rPr lang="en-CA" sz="2000" dirty="0" smtClean="0"/>
                  <a:t>Suppose that we can always order the moves so that the best move is searched first.</a:t>
                </a:r>
              </a:p>
              <a:p>
                <a:r>
                  <a:rPr lang="en-CA" sz="2000" dirty="0" smtClean="0"/>
                  <a:t>On your move you have to search </a:t>
                </a:r>
                <a14:m>
                  <m:oMath xmlns:m="http://schemas.openxmlformats.org/officeDocument/2006/math">
                    <m:r>
                      <a:rPr lang="en-CA" sz="2000" b="0" i="1" smtClean="0">
                        <a:latin typeface="Cambria Math"/>
                      </a:rPr>
                      <m:t>𝑏</m:t>
                    </m:r>
                  </m:oMath>
                </a14:m>
                <a:r>
                  <a:rPr lang="en-CA" sz="2000" dirty="0" smtClean="0"/>
                  <a:t> positions.</a:t>
                </a:r>
              </a:p>
              <a:p>
                <a:r>
                  <a:rPr lang="en-CA" sz="2000" dirty="0" smtClean="0"/>
                  <a:t>But on their move, you only have to search 1 position and verify that it’s inferior.</a:t>
                </a:r>
              </a:p>
              <a:p>
                <a:r>
                  <a:rPr lang="en-CA" sz="2000" dirty="0" smtClean="0"/>
                  <a:t>Operations is </a:t>
                </a:r>
                <a14:m>
                  <m:oMath xmlns:m="http://schemas.openxmlformats.org/officeDocument/2006/math">
                    <m:r>
                      <a:rPr lang="en-CA" sz="2000" b="0" i="1" smtClean="0">
                        <a:latin typeface="Cambria Math"/>
                      </a:rPr>
                      <m:t>𝑏</m:t>
                    </m:r>
                    <m:r>
                      <a:rPr lang="en-CA" sz="2000" b="0" i="1" smtClean="0">
                        <a:latin typeface="Cambria Math"/>
                      </a:rPr>
                      <m:t>∗1∗</m:t>
                    </m:r>
                    <m:r>
                      <a:rPr lang="en-CA" sz="2000" b="0" i="1" smtClean="0">
                        <a:latin typeface="Cambria Math"/>
                      </a:rPr>
                      <m:t>𝑏</m:t>
                    </m:r>
                    <m:r>
                      <a:rPr lang="en-CA" sz="2000" b="0" i="1" smtClean="0">
                        <a:latin typeface="Cambria Math"/>
                      </a:rPr>
                      <m:t>∗1…</m:t>
                    </m:r>
                  </m:oMath>
                </a14:m>
                <a:r>
                  <a:rPr lang="en-CA" sz="2000" dirty="0" smtClean="0"/>
                  <a:t> instead of </a:t>
                </a:r>
                <a14:m>
                  <m:oMath xmlns:m="http://schemas.openxmlformats.org/officeDocument/2006/math">
                    <m:r>
                      <a:rPr lang="en-CA" sz="2000" b="0" i="1" smtClean="0">
                        <a:latin typeface="Cambria Math"/>
                      </a:rPr>
                      <m:t>𝑏</m:t>
                    </m:r>
                    <m:r>
                      <a:rPr lang="en-CA" sz="2000" b="0" i="1" smtClean="0">
                        <a:latin typeface="Cambria Math"/>
                      </a:rPr>
                      <m:t>∗</m:t>
                    </m:r>
                    <m:r>
                      <a:rPr lang="en-CA" sz="2000" b="0" i="1" smtClean="0">
                        <a:latin typeface="Cambria Math"/>
                      </a:rPr>
                      <m:t>𝑏</m:t>
                    </m:r>
                    <m:r>
                      <a:rPr lang="en-CA" sz="2000" b="0" i="1" smtClean="0">
                        <a:latin typeface="Cambria Math"/>
                      </a:rPr>
                      <m:t>∗</m:t>
                    </m:r>
                    <m:r>
                      <a:rPr lang="en-CA" sz="2000" b="0" i="1" smtClean="0">
                        <a:latin typeface="Cambria Math"/>
                      </a:rPr>
                      <m:t>𝑏</m:t>
                    </m:r>
                    <m:r>
                      <a:rPr lang="en-CA" sz="2000" b="0" i="1" smtClean="0">
                        <a:latin typeface="Cambria Math"/>
                      </a:rPr>
                      <m:t>∗</m:t>
                    </m:r>
                    <m:r>
                      <a:rPr lang="en-CA" sz="2000" b="0" i="1" smtClean="0">
                        <a:latin typeface="Cambria Math"/>
                      </a:rPr>
                      <m:t>𝑏</m:t>
                    </m:r>
                    <m:r>
                      <a:rPr lang="en-CA" sz="2000" b="0" i="1" smtClean="0">
                        <a:latin typeface="Cambria Math"/>
                      </a:rPr>
                      <m:t>…</m:t>
                    </m:r>
                  </m:oMath>
                </a14:m>
                <a:endParaRPr lang="en-CA" sz="2000" dirty="0" smtClean="0"/>
              </a:p>
              <a:p>
                <a:r>
                  <a:rPr lang="en-CA" sz="2000" dirty="0" smtClean="0"/>
                  <a:t>So it takes only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CA" sz="2000" b="0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CA" sz="2000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CA" sz="200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CA" sz="2000" b="0" i="1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CA" sz="2000" b="0" i="1" smtClean="0">
                                    <a:latin typeface="Cambria Math"/>
                                  </a:rPr>
                                  <m:t>𝑚</m:t>
                                </m:r>
                              </m:sup>
                            </m:sSup>
                          </m:e>
                        </m:rad>
                      </m:num>
                      <m:den>
                        <m:r>
                          <a:rPr lang="en-CA" sz="2000" b="0" i="1" smtClean="0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CA" sz="2000" dirty="0" smtClean="0"/>
                  <a:t> seconds.</a:t>
                </a:r>
              </a:p>
              <a:p>
                <a:r>
                  <a:rPr lang="en-CA" sz="2000" dirty="0" smtClean="0"/>
                  <a:t>If b = 35, m = 8, t = 10,000,000 it takes a fraction of a second to search all the moves! (instead of 2 days)</a:t>
                </a:r>
              </a:p>
              <a:p>
                <a:r>
                  <a:rPr lang="en-CA" sz="2000" dirty="0" smtClean="0"/>
                  <a:t>In reality the best move is not always first searched.</a:t>
                </a:r>
                <a:endParaRPr lang="en-CA" sz="20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52600" y="1395412"/>
                <a:ext cx="7010400" cy="4941887"/>
              </a:xfrm>
              <a:blipFill rotWithShape="1">
                <a:blip r:embed="rId2"/>
                <a:stretch>
                  <a:fillRect l="-783" t="-493" r="-1478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1078211"/>
      </p:ext>
    </p:extLst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Horizon Effect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You play </a:t>
            </a:r>
            <a:r>
              <a:rPr lang="en-CA" dirty="0" err="1" smtClean="0"/>
              <a:t>QxP</a:t>
            </a:r>
            <a:r>
              <a:rPr lang="en-CA" dirty="0" smtClean="0"/>
              <a:t>, giving yourself a good score believing that you won a pawn.</a:t>
            </a:r>
          </a:p>
          <a:p>
            <a:r>
              <a:rPr lang="en-CA" dirty="0" smtClean="0"/>
              <a:t>But one move after the “horizon”, you don’t see </a:t>
            </a:r>
            <a:r>
              <a:rPr lang="en-CA" dirty="0" err="1" smtClean="0"/>
              <a:t>PxQ</a:t>
            </a:r>
            <a:r>
              <a:rPr lang="en-CA" dirty="0" smtClean="0"/>
              <a:t>, which loses you a queen.</a:t>
            </a:r>
          </a:p>
          <a:p>
            <a:r>
              <a:rPr lang="en-CA" dirty="0" smtClean="0"/>
              <a:t>Solution: quiescence search – at the end of the search tree, only consider “quiet” moves.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07437863"/>
      </p:ext>
    </p:extLst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Opening Books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For the start of the game, the computer already has prepared a set of opening moves – so it doesn’t have to search in the opening.</a:t>
            </a:r>
            <a:endParaRPr lang="en-CA" dirty="0"/>
          </a:p>
        </p:txBody>
      </p:sp>
      <p:pic>
        <p:nvPicPr>
          <p:cNvPr id="3074" name="Picture 2" descr="http://www.computerchessreview.com/wp-content/uploads/2011/04/Rybka4-Book-Lin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75" y="2768600"/>
            <a:ext cx="36576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8753284"/>
      </p:ext>
    </p:extLst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Endgame </a:t>
            </a:r>
            <a:r>
              <a:rPr lang="en-CA" dirty="0" err="1" smtClean="0"/>
              <a:t>Tablebases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Use brute force to prepare a database of endgame positions and their optimal responses, so you can play perfectly if there are few enough pieces left.</a:t>
            </a:r>
            <a:endParaRPr lang="en-CA" dirty="0"/>
          </a:p>
        </p:txBody>
      </p:sp>
      <p:pic>
        <p:nvPicPr>
          <p:cNvPr id="4098" name="Picture 2" descr="http://2.bp.blogspot.com/_Q0lTtPVTG40/SM8E0zdxzwI/AAAAAAAAZ_o/QBeYCmv4K0A/s400/3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075" y="3225800"/>
            <a:ext cx="2981325" cy="298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7560279"/>
      </p:ext>
    </p:extLst>
  </p:cSld>
  <p:clrMapOvr>
    <a:masterClrMapping/>
  </p:clrMapOvr>
  <p:transition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Challenge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Survive for as long as possible against </a:t>
            </a:r>
            <a:r>
              <a:rPr lang="en-CA" dirty="0" err="1" smtClean="0"/>
              <a:t>Chessmaster</a:t>
            </a:r>
            <a:r>
              <a:rPr lang="en-CA" dirty="0" smtClean="0"/>
              <a:t>.</a:t>
            </a:r>
            <a:endParaRPr lang="en-CA" dirty="0"/>
          </a:p>
        </p:txBody>
      </p:sp>
      <p:pic>
        <p:nvPicPr>
          <p:cNvPr id="5122" name="Picture 2" descr="http://www.gameguru.in/images/chessmaster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4475" y="2551112"/>
            <a:ext cx="409575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8041752"/>
      </p:ext>
    </p:extLst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Tic </a:t>
            </a:r>
            <a:r>
              <a:rPr lang="en-CA" dirty="0" err="1" smtClean="0"/>
              <a:t>Tac</a:t>
            </a:r>
            <a:r>
              <a:rPr lang="en-CA" dirty="0" smtClean="0"/>
              <a:t> Toe</a:t>
            </a:r>
            <a:endParaRPr lang="en-CA" dirty="0"/>
          </a:p>
        </p:txBody>
      </p:sp>
      <p:pic>
        <p:nvPicPr>
          <p:cNvPr id="2050" name="Picture 2" descr="http://www.eprintablecalendars.com/images/tic-tac-toe-boar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374" y="1597269"/>
            <a:ext cx="4439871" cy="4439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8772624"/>
      </p:ext>
    </p:extLst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What is the best move for X?</a:t>
            </a:r>
            <a:endParaRPr lang="en-CA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2675" y="1209675"/>
            <a:ext cx="4438650" cy="443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0562279"/>
      </p:ext>
    </p:extLst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Minimax</a:t>
            </a:r>
            <a:r>
              <a:rPr lang="en-CA" dirty="0" smtClean="0"/>
              <a:t> Algorithm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2912" y="1928813"/>
            <a:ext cx="7010400" cy="4572000"/>
          </a:xfrm>
        </p:spPr>
        <p:txBody>
          <a:bodyPr/>
          <a:lstStyle/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r>
              <a:rPr lang="en-CA" sz="2000" dirty="0" smtClean="0"/>
              <a:t>Give </a:t>
            </a:r>
            <a:r>
              <a:rPr lang="en-CA" sz="2000" dirty="0" smtClean="0"/>
              <a:t>the game a positive score if White is winning, negative score if Black is winning.</a:t>
            </a:r>
          </a:p>
          <a:p>
            <a:r>
              <a:rPr lang="en-CA" sz="2000" dirty="0" smtClean="0"/>
              <a:t>White does all he can to make the score positive.</a:t>
            </a:r>
          </a:p>
          <a:p>
            <a:r>
              <a:rPr lang="en-CA" sz="2000" dirty="0" smtClean="0"/>
              <a:t>Black does all he can do make the score negative.</a:t>
            </a:r>
          </a:p>
          <a:p>
            <a:r>
              <a:rPr lang="en-CA" sz="2000" dirty="0" smtClean="0"/>
              <a:t>White knows that black is doing all he can to make the score negative</a:t>
            </a:r>
          </a:p>
          <a:p>
            <a:r>
              <a:rPr lang="en-CA" sz="2000" dirty="0" smtClean="0"/>
              <a:t>Etc…</a:t>
            </a:r>
            <a:endParaRPr lang="en-CA" sz="2000" dirty="0"/>
          </a:p>
        </p:txBody>
      </p:sp>
      <p:pic>
        <p:nvPicPr>
          <p:cNvPr id="1026" name="Picture 2" descr="http://www.heligirl.com/wp-content/uploads/2010/06/Tug-O-Wa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8825" y="1198562"/>
            <a:ext cx="5997575" cy="215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093417"/>
      </p:ext>
    </p:extLst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Can we … </a:t>
            </a:r>
            <a:r>
              <a:rPr lang="en-CA" dirty="0" err="1" smtClean="0"/>
              <a:t>minimax</a:t>
            </a:r>
            <a:r>
              <a:rPr lang="en-CA" smtClean="0"/>
              <a:t> … </a:t>
            </a:r>
            <a:r>
              <a:rPr lang="en-CA" dirty="0" smtClean="0"/>
              <a:t>it?</a:t>
            </a:r>
            <a:endParaRPr lang="en-CA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6191" y="1318857"/>
            <a:ext cx="1096797" cy="1096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1614071"/>
      </p:ext>
    </p:extLst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But chess is more complicated!</a:t>
            </a:r>
            <a:endParaRPr lang="en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52600" y="1395412"/>
                <a:ext cx="7010400" cy="5018087"/>
              </a:xfrm>
            </p:spPr>
            <p:txBody>
              <a:bodyPr/>
              <a:lstStyle/>
              <a:p>
                <a:r>
                  <a:rPr lang="en-CA" sz="2000" dirty="0" smtClean="0"/>
                  <a:t>A simple Fermi problem:</a:t>
                </a:r>
              </a:p>
              <a:p>
                <a:r>
                  <a:rPr lang="en-CA" sz="2000" dirty="0" smtClean="0"/>
                  <a:t>How many positions will a computer playing chess be able to calculate?</a:t>
                </a:r>
              </a:p>
              <a:p>
                <a14:m>
                  <m:oMath xmlns:m="http://schemas.openxmlformats.org/officeDocument/2006/math">
                    <m:r>
                      <a:rPr lang="en-CA" sz="2000" b="0" i="1" smtClean="0">
                        <a:latin typeface="Cambria Math"/>
                      </a:rPr>
                      <m:t>𝑏</m:t>
                    </m:r>
                  </m:oMath>
                </a14:m>
                <a:r>
                  <a:rPr lang="en-CA" sz="2000" dirty="0" smtClean="0"/>
                  <a:t> = branching factor (how many possible moves in a chess position)</a:t>
                </a:r>
              </a:p>
              <a:p>
                <a14:m>
                  <m:oMath xmlns:m="http://schemas.openxmlformats.org/officeDocument/2006/math">
                    <m:r>
                      <a:rPr lang="en-CA" sz="2000" b="0" i="1" smtClean="0">
                        <a:latin typeface="Cambria Math"/>
                      </a:rPr>
                      <m:t>𝑚</m:t>
                    </m:r>
                  </m:oMath>
                </a14:m>
                <a:r>
                  <a:rPr lang="en-CA" sz="2000" dirty="0" smtClean="0"/>
                  <a:t> = how many moves we need to look ahead</a:t>
                </a:r>
              </a:p>
              <a:p>
                <a14:m>
                  <m:oMath xmlns:m="http://schemas.openxmlformats.org/officeDocument/2006/math">
                    <m:r>
                      <a:rPr lang="en-CA" sz="2000" b="0" i="1" smtClean="0">
                        <a:latin typeface="Cambria Math"/>
                      </a:rPr>
                      <m:t>𝑡</m:t>
                    </m:r>
                  </m:oMath>
                </a14:m>
                <a:r>
                  <a:rPr lang="en-CA" sz="2000" dirty="0" smtClean="0"/>
                  <a:t> = how many positions the computer is able to look at every second</a:t>
                </a:r>
              </a:p>
              <a:p>
                <a14:m>
                  <m:oMath xmlns:m="http://schemas.openxmlformats.org/officeDocument/2006/math">
                    <m:r>
                      <a:rPr lang="en-CA" sz="2000" b="0" i="1" smtClean="0">
                        <a:latin typeface="Cambria Math"/>
                      </a:rPr>
                      <m:t>𝑏</m:t>
                    </m:r>
                    <m:r>
                      <a:rPr lang="en-CA" sz="2000" b="0" i="1" smtClean="0">
                        <a:latin typeface="Cambria Math"/>
                      </a:rPr>
                      <m:t>∗</m:t>
                    </m:r>
                    <m:r>
                      <a:rPr lang="en-CA" sz="2000" b="0" i="1" smtClean="0">
                        <a:latin typeface="Cambria Math"/>
                      </a:rPr>
                      <m:t>𝑏</m:t>
                    </m:r>
                    <m:r>
                      <a:rPr lang="en-CA" sz="2000" b="0" i="1" smtClean="0">
                        <a:latin typeface="Cambria Math"/>
                      </a:rPr>
                      <m:t>∗</m:t>
                    </m:r>
                    <m:r>
                      <a:rPr lang="en-CA" sz="2000" b="0" i="1" smtClean="0">
                        <a:latin typeface="Cambria Math"/>
                      </a:rPr>
                      <m:t>𝑏</m:t>
                    </m:r>
                    <m:r>
                      <a:rPr lang="en-CA" sz="2000" b="0" i="1" smtClean="0">
                        <a:latin typeface="Cambria Math"/>
                      </a:rPr>
                      <m:t>∗</m:t>
                    </m:r>
                    <m:r>
                      <a:rPr lang="en-CA" sz="2000" b="0" i="1" smtClean="0">
                        <a:latin typeface="Cambria Math"/>
                      </a:rPr>
                      <m:t>𝑏</m:t>
                    </m:r>
                    <m:r>
                      <a:rPr lang="en-CA" sz="2000" b="0" i="1" smtClean="0">
                        <a:latin typeface="Cambria Math"/>
                      </a:rPr>
                      <m:t>…</m:t>
                    </m:r>
                  </m:oMath>
                </a14:m>
                <a:r>
                  <a:rPr lang="en-CA" sz="2000" dirty="0" smtClean="0"/>
                  <a:t> branching, so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CA" sz="2000" b="0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CA" sz="20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CA" sz="2000" b="0" i="1" smtClean="0">
                                <a:latin typeface="Cambria Math"/>
                              </a:rPr>
                              <m:t>𝑏</m:t>
                            </m:r>
                          </m:e>
                          <m:sup>
                            <m:r>
                              <a:rPr lang="en-CA" sz="2000" b="0" i="1" smtClean="0">
                                <a:latin typeface="Cambria Math"/>
                              </a:rPr>
                              <m:t>𝑚</m:t>
                            </m:r>
                          </m:sup>
                        </m:sSup>
                      </m:num>
                      <m:den>
                        <m:r>
                          <a:rPr lang="en-CA" sz="2000" b="0" i="1" smtClean="0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endParaRPr lang="en-CA" sz="2000" dirty="0" smtClean="0"/>
              </a:p>
              <a:p>
                <a:r>
                  <a:rPr lang="en-CA" sz="2000" dirty="0"/>
                  <a:t>If b = 35, m = 8, t = </a:t>
                </a:r>
                <a:r>
                  <a:rPr lang="en-CA" sz="2000" dirty="0" smtClean="0"/>
                  <a:t>10,000,000 we have to wait more than 2 days to go through all the moves!</a:t>
                </a:r>
                <a:endParaRPr lang="en-CA" sz="2000" dirty="0"/>
              </a:p>
              <a:p>
                <a:endParaRPr lang="en-CA" sz="20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52600" y="1395412"/>
                <a:ext cx="7010400" cy="5018087"/>
              </a:xfrm>
              <a:blipFill rotWithShape="1">
                <a:blip r:embed="rId2"/>
                <a:stretch>
                  <a:fillRect l="-870" t="-486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5900689"/>
      </p:ext>
    </p:extLst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Heuristics!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395413"/>
            <a:ext cx="5118100" cy="4572000"/>
          </a:xfrm>
        </p:spPr>
        <p:txBody>
          <a:bodyPr/>
          <a:lstStyle/>
          <a:p>
            <a:r>
              <a:rPr lang="en-CA" dirty="0" smtClean="0"/>
              <a:t>Heuristics are simple strategies that the computer can use to “approximate” things.</a:t>
            </a:r>
          </a:p>
          <a:p>
            <a:r>
              <a:rPr lang="en-CA" dirty="0" smtClean="0"/>
              <a:t>Example: if you can take a piece with a pawn, then always do so.</a:t>
            </a:r>
          </a:p>
          <a:p>
            <a:r>
              <a:rPr lang="en-CA" dirty="0" smtClean="0"/>
              <a:t>Caution: simple heuristics like these can lead to very bad moves.</a:t>
            </a:r>
          </a:p>
        </p:txBody>
      </p:sp>
      <p:pic>
        <p:nvPicPr>
          <p:cNvPr id="2050" name="Picture 2" descr="http://2.bp.blogspot.com/_oxkOD92-bkU/SOqYP_tCtrI/AAAAAAAAA4M/S5G1GSfFUR0/s400/scan00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1775" y="1638300"/>
            <a:ext cx="2359025" cy="3145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4594700"/>
      </p:ext>
    </p:extLst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Alpha-Beta Heuristic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This heuristic usually reduces time and doesn’t do any worse than searching everything.</a:t>
            </a:r>
          </a:p>
          <a:p>
            <a:r>
              <a:rPr lang="en-CA" dirty="0" smtClean="0"/>
              <a:t>Basically, we look at the better moves first.</a:t>
            </a:r>
          </a:p>
          <a:p>
            <a:r>
              <a:rPr lang="en-CA" dirty="0" smtClean="0"/>
              <a:t>If we find a move worse than one we already looked at, we look at something else.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58100099"/>
      </p:ext>
    </p:extLst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Alpha-Beta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Suppose we find a really good move, A, so that no matter what they do, we have an advantage by the third move.</a:t>
            </a:r>
          </a:p>
          <a:p>
            <a:r>
              <a:rPr lang="en-CA" dirty="0" smtClean="0"/>
              <a:t>Next we find some other move B, where the is some move they can make that neutralizes the position by the third move.</a:t>
            </a:r>
          </a:p>
          <a:p>
            <a:r>
              <a:rPr lang="en-CA" dirty="0" smtClean="0"/>
              <a:t>Clearly B is inferior to A, so we can stop searching entirely.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2708026"/>
      </p:ext>
    </p:extLst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01158951">
  <a:themeElements>
    <a:clrScheme name="1844_Classroom Expectations_Copyedite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844_Classroom Expectations_Copyedited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C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C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844_Classroom Expectations_Copyedite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44_Classroom Expectations_Copyedite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44_Classroom Expectations_Copyedite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44_Classroom Expectations_Copyedite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44_Classroom Expectations_Copyedite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44_Classroom Expectations_Copyedite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01158951</Template>
  <TotalTime>174</TotalTime>
  <Words>608</Words>
  <Application>Microsoft Office PowerPoint</Application>
  <PresentationFormat>On-screen Show (4:3)</PresentationFormat>
  <Paragraphs>53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01158951</vt:lpstr>
      <vt:lpstr>Chess AI’s, How do they work?</vt:lpstr>
      <vt:lpstr>Tic Tac Toe</vt:lpstr>
      <vt:lpstr>What is the best move for X?</vt:lpstr>
      <vt:lpstr>Minimax Algorithm</vt:lpstr>
      <vt:lpstr>Can we … minimax … it?</vt:lpstr>
      <vt:lpstr>But chess is more complicated!</vt:lpstr>
      <vt:lpstr>Heuristics!</vt:lpstr>
      <vt:lpstr>Alpha-Beta Heuristic</vt:lpstr>
      <vt:lpstr>Alpha-Beta</vt:lpstr>
      <vt:lpstr>How far can we go now?</vt:lpstr>
      <vt:lpstr>Horizon Effect</vt:lpstr>
      <vt:lpstr>Opening Books</vt:lpstr>
      <vt:lpstr>Endgame Tablebases</vt:lpstr>
      <vt:lpstr>Challenge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Chess AI’s, How do they work?</dc:title>
  <dc:creator>Bai</dc:creator>
  <cp:lastModifiedBy>Bai</cp:lastModifiedBy>
  <cp:revision>34</cp:revision>
  <dcterms:created xsi:type="dcterms:W3CDTF">2011-10-02T03:39:45Z</dcterms:created>
  <dcterms:modified xsi:type="dcterms:W3CDTF">2011-10-12T02:23:48Z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TC011589511033</vt:lpwstr>
  </property>
</Properties>
</file>